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613" r:id="rId2"/>
    <p:sldId id="349" r:id="rId3"/>
    <p:sldId id="619" r:id="rId4"/>
    <p:sldId id="315" r:id="rId5"/>
    <p:sldId id="316" r:id="rId6"/>
    <p:sldId id="506" r:id="rId7"/>
    <p:sldId id="350" r:id="rId8"/>
    <p:sldId id="631" r:id="rId9"/>
    <p:sldId id="637" r:id="rId10"/>
    <p:sldId id="640" r:id="rId11"/>
    <p:sldId id="623" r:id="rId12"/>
    <p:sldId id="320" r:id="rId13"/>
    <p:sldId id="321" r:id="rId14"/>
    <p:sldId id="281" r:id="rId15"/>
    <p:sldId id="282" r:id="rId16"/>
    <p:sldId id="334" r:id="rId17"/>
    <p:sldId id="335" r:id="rId18"/>
    <p:sldId id="336" r:id="rId19"/>
    <p:sldId id="327" r:id="rId20"/>
    <p:sldId id="641" r:id="rId21"/>
    <p:sldId id="642" r:id="rId22"/>
    <p:sldId id="317" r:id="rId23"/>
    <p:sldId id="318" r:id="rId24"/>
    <p:sldId id="64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3FE095-C855-4F25-B846-69CB23E64AA8}">
          <p14:sldIdLst>
            <p14:sldId id="613"/>
            <p14:sldId id="349"/>
            <p14:sldId id="619"/>
            <p14:sldId id="315"/>
            <p14:sldId id="316"/>
            <p14:sldId id="506"/>
            <p14:sldId id="350"/>
            <p14:sldId id="631"/>
            <p14:sldId id="637"/>
            <p14:sldId id="640"/>
            <p14:sldId id="623"/>
            <p14:sldId id="320"/>
            <p14:sldId id="321"/>
            <p14:sldId id="281"/>
            <p14:sldId id="282"/>
            <p14:sldId id="334"/>
            <p14:sldId id="335"/>
            <p14:sldId id="336"/>
            <p14:sldId id="327"/>
            <p14:sldId id="641"/>
            <p14:sldId id="642"/>
            <p14:sldId id="317"/>
            <p14:sldId id="318"/>
            <p14:sldId id="6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7" autoAdjust="0"/>
    <p:restoredTop sz="94660"/>
  </p:normalViewPr>
  <p:slideViewPr>
    <p:cSldViewPr snapToGrid="0">
      <p:cViewPr varScale="1">
        <p:scale>
          <a:sx n="75" d="100"/>
          <a:sy n="75" d="100"/>
        </p:scale>
        <p:origin x="26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D677E-2C8B-4B43-8952-3C9F3D173591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41C4C-2ACB-40B4-AD20-8E1B900BD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6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8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0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4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9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2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2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5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9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1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28B6-4549-4989-9CFD-A44D6866054C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88A-A402-4683-8B49-81103C45B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4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://apsjournals.apsnet.org/doi/10.1094/PHYTO-03-17-0108-FI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psjournals.apsnet.org/doi/10.1094/PHYTO-03-17-0082-FI" TargetMode="Externa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kelseyandersen/ugsweets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lseyandersen/ugswee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onlinelibrary.wiley.com/doi/10.1111/ppa.12439/full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arrettlab.com/shiny-seed-degen-model/" TargetMode="External"/><Relationship Id="rId5" Type="http://schemas.openxmlformats.org/officeDocument/2006/relationships/hyperlink" Target="http://apsjournals.apsnet.org/doi/10.1094/PHYTO-09-16-0340-R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2108-4047-4FFA-8FC0-1CB2EFF7D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5673" y="756593"/>
            <a:ext cx="8603897" cy="1454773"/>
          </a:xfrm>
        </p:spPr>
        <p:txBody>
          <a:bodyPr>
            <a:noAutofit/>
          </a:bodyPr>
          <a:lstStyle/>
          <a:p>
            <a:r>
              <a:rPr lang="en-US" sz="4800" dirty="0"/>
              <a:t>Intro to the R packages </a:t>
            </a:r>
            <a:br>
              <a:rPr lang="en-US" sz="4800" dirty="0"/>
            </a:br>
            <a:r>
              <a:rPr lang="en-US" sz="4800" dirty="0" err="1"/>
              <a:t>seedHealth</a:t>
            </a:r>
            <a:r>
              <a:rPr lang="en-US" sz="4800" dirty="0"/>
              <a:t> and </a:t>
            </a:r>
            <a:r>
              <a:rPr lang="en-US" sz="4800" dirty="0" err="1"/>
              <a:t>INApreliminary</a:t>
            </a:r>
            <a:endParaRPr lang="en-US" sz="4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D61A6A-54D6-4F1A-BAC0-211E289823DF}"/>
              </a:ext>
            </a:extLst>
          </p:cNvPr>
          <p:cNvGrpSpPr/>
          <p:nvPr/>
        </p:nvGrpSpPr>
        <p:grpSpPr>
          <a:xfrm>
            <a:off x="2853710" y="3128459"/>
            <a:ext cx="5437605" cy="3227650"/>
            <a:chOff x="8957785" y="3140621"/>
            <a:chExt cx="5437605" cy="322765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9B53A53-1F54-4648-A870-CE666CE5E214}"/>
                </a:ext>
              </a:extLst>
            </p:cNvPr>
            <p:cNvSpPr txBox="1">
              <a:spLocks/>
            </p:cNvSpPr>
            <p:nvPr/>
          </p:nvSpPr>
          <p:spPr>
            <a:xfrm>
              <a:off x="10363095" y="3140621"/>
              <a:ext cx="3318909" cy="17235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/>
                <a:t>Karen A. Garrett</a:t>
              </a:r>
            </a:p>
            <a:p>
              <a:r>
                <a:rPr lang="en-US" sz="2800" dirty="0">
                  <a:hlinkClick r:id="" action="ppaction://noaction"/>
                </a:rPr>
                <a:t>karengarrett@ufl.edu</a:t>
              </a:r>
            </a:p>
            <a:p>
              <a:r>
                <a:rPr lang="en-US" sz="2800" dirty="0">
                  <a:hlinkClick r:id="" action="ppaction://noaction"/>
                </a:rPr>
                <a:t>garrettlab.com</a:t>
              </a:r>
              <a:r>
                <a:rPr lang="en-US" sz="2800" dirty="0"/>
                <a:t> 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CAB007-40E9-48BD-9C10-E7B0C1C02B80}"/>
                </a:ext>
              </a:extLst>
            </p:cNvPr>
            <p:cNvGrpSpPr/>
            <p:nvPr/>
          </p:nvGrpSpPr>
          <p:grpSpPr>
            <a:xfrm>
              <a:off x="10774300" y="4652274"/>
              <a:ext cx="2636989" cy="523220"/>
              <a:chOff x="7821565" y="4465584"/>
              <a:chExt cx="2636989" cy="52322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704E22D-B473-465B-B126-6AD12B141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1565" y="4550921"/>
                <a:ext cx="389294" cy="38929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7AE06-1460-475A-977F-1B2656DDEB7C}"/>
                  </a:ext>
                </a:extLst>
              </p:cNvPr>
              <p:cNvSpPr txBox="1"/>
              <p:nvPr/>
            </p:nvSpPr>
            <p:spPr>
              <a:xfrm>
                <a:off x="8126377" y="4465584"/>
                <a:ext cx="23321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@Garrett_Lab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38D66C-B568-45DA-AD5C-DD755AE59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4" t="40498" r="19319" b="6143"/>
            <a:stretch/>
          </p:blipFill>
          <p:spPr>
            <a:xfrm>
              <a:off x="8957785" y="5079591"/>
              <a:ext cx="1166719" cy="1288680"/>
            </a:xfrm>
            <a:prstGeom prst="rect">
              <a:avLst/>
            </a:prstGeom>
          </p:spPr>
        </p:pic>
        <p:pic>
          <p:nvPicPr>
            <p:cNvPr id="8" name="Picture 2" descr="http://isfs.institute.ifas.ufl.edu/media/isfsinstituteifasufledu/logos/ifas-long-horiz-powerpoint.png">
              <a:extLst>
                <a:ext uri="{FF2B5EF4-FFF2-40B4-BE49-F238E27FC236}">
                  <a16:creationId xmlns:a16="http://schemas.microsoft.com/office/drawing/2014/main" id="{966DAA70-EB84-40BC-A23D-9421E3AD0B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6609" y="5175494"/>
              <a:ext cx="4348781" cy="900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2C043DE-51BD-4EB0-A584-F518F2A72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346" y="2367021"/>
            <a:ext cx="5353049" cy="437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86387B-1AC2-4907-A70A-24541DDF8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2978932" y="2306931"/>
            <a:ext cx="5353049" cy="437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C48183-79C6-4ED3-ACF2-9C974C7D07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625"/>
          <a:stretch/>
        </p:blipFill>
        <p:spPr>
          <a:xfrm>
            <a:off x="103317" y="262029"/>
            <a:ext cx="3469851" cy="14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22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AC70-D9CF-4B71-A8B1-B3B1C7BD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INApreliminary</a:t>
            </a:r>
            <a:endParaRPr lang="en-US"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3A757-9956-452B-A9A5-5538BBD8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3032"/>
            <a:ext cx="8479564" cy="43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4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11" y="429951"/>
            <a:ext cx="7687088" cy="48747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32" y="5509514"/>
            <a:ext cx="4322748" cy="4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9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6" y="569229"/>
            <a:ext cx="11487782" cy="5546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86226" y="6291798"/>
            <a:ext cx="227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Garrett et al 2018 ARP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1781" y="163500"/>
            <a:ext cx="3628104" cy="1635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03235" y="4840661"/>
            <a:ext cx="3628104" cy="1635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40590" y="2795552"/>
            <a:ext cx="2587616" cy="1635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A1F5B-F97C-48FE-9F6C-EF1F4F19B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5" y="312186"/>
            <a:ext cx="2888077" cy="14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6" y="569229"/>
            <a:ext cx="11487782" cy="5546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86226" y="6291798"/>
            <a:ext cx="227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Garrett et al 2018 ARP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DE25F-2FFD-45D2-840A-7A80607E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5" y="312186"/>
            <a:ext cx="2888077" cy="14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“impact network analysis” versus “network analysis”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“Network analysis” encompasses a lot of types of analyses</a:t>
            </a:r>
          </a:p>
          <a:p>
            <a:pPr lvl="1"/>
            <a:r>
              <a:rPr lang="en-US" dirty="0"/>
              <a:t>The simplest type of network analysis might be to estimate what nodes (e.g., farmers) and links (e.g., exchange of seed) are present in a system</a:t>
            </a:r>
          </a:p>
          <a:p>
            <a:pPr lvl="2"/>
            <a:r>
              <a:rPr lang="en-US" dirty="0"/>
              <a:t>Answers the question: </a:t>
            </a:r>
            <a:r>
              <a:rPr lang="en-US" b="1" dirty="0">
                <a:solidFill>
                  <a:srgbClr val="FF0000"/>
                </a:solidFill>
              </a:rPr>
              <a:t>What is the structure of the system?</a:t>
            </a:r>
          </a:p>
          <a:p>
            <a:r>
              <a:rPr lang="en-US" dirty="0"/>
              <a:t>INA provides scenario analyses to address questions about information/technology impacts based on linked networks</a:t>
            </a:r>
          </a:p>
          <a:p>
            <a:pPr lvl="2"/>
            <a:r>
              <a:rPr lang="en-US" dirty="0"/>
              <a:t>Answers the question: </a:t>
            </a:r>
            <a:r>
              <a:rPr lang="en-US" b="1" dirty="0">
                <a:solidFill>
                  <a:srgbClr val="FF0000"/>
                </a:solidFill>
              </a:rPr>
              <a:t>What are the implications of the structure of the system for important system outcomes?</a:t>
            </a:r>
          </a:p>
        </p:txBody>
      </p:sp>
    </p:spTree>
    <p:extLst>
      <p:ext uri="{BB962C8B-B14F-4D97-AF65-F5344CB8AC3E}">
        <p14:creationId xmlns:p14="http://schemas.microsoft.com/office/powerpoint/2010/main" val="2413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“impact network analysis” versus “network analysis”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Characterizing networks is a first step for INA</a:t>
            </a:r>
          </a:p>
          <a:p>
            <a:pPr lvl="1"/>
            <a:r>
              <a:rPr lang="en-US" dirty="0"/>
              <a:t>For example, using </a:t>
            </a:r>
            <a:r>
              <a:rPr lang="en-US" dirty="0">
                <a:solidFill>
                  <a:srgbClr val="FF0000"/>
                </a:solidFill>
              </a:rPr>
              <a:t>seed tracker, seed flow mapping, seed tracing</a:t>
            </a:r>
          </a:p>
          <a:p>
            <a:r>
              <a:rPr lang="en-US" dirty="0"/>
              <a:t>INA can be a considered a type of network analysis</a:t>
            </a:r>
          </a:p>
          <a:p>
            <a:pPr lvl="1"/>
            <a:r>
              <a:rPr lang="en-US" dirty="0"/>
              <a:t>(like multivariate analysis is a type of statistical analysis)</a:t>
            </a:r>
          </a:p>
          <a:p>
            <a:r>
              <a:rPr lang="en-US" dirty="0"/>
              <a:t>Is INA a distinct tool?  (Or is INA any type of network analysis that we want?)</a:t>
            </a:r>
          </a:p>
          <a:p>
            <a:pPr lvl="1"/>
            <a:r>
              <a:rPr lang="en-US" dirty="0"/>
              <a:t>It is a distinct tool in the sense that it addresses a set of questions, data types, and system types common to researchers interested in invasion biology, management decisions, and economic exchange – like seed systems</a:t>
            </a:r>
          </a:p>
          <a:p>
            <a:pPr lvl="1"/>
            <a:r>
              <a:rPr lang="en-US" dirty="0"/>
              <a:t>(and distinct in the sense of being a set of R functions)</a:t>
            </a:r>
          </a:p>
        </p:txBody>
      </p:sp>
    </p:spTree>
    <p:extLst>
      <p:ext uri="{BB962C8B-B14F-4D97-AF65-F5344CB8AC3E}">
        <p14:creationId xmlns:p14="http://schemas.microsoft.com/office/powerpoint/2010/main" val="394278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3479" y="92564"/>
            <a:ext cx="10938486" cy="190673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8000"/>
                </a:solidFill>
                <a:latin typeface="Arial" charset="0"/>
              </a:rPr>
              <a:t>Epidemic network analysis for mitigation of invasive pathogens in seed systems: </a:t>
            </a:r>
            <a:br>
              <a:rPr lang="en-US" sz="4000" b="1" dirty="0">
                <a:solidFill>
                  <a:srgbClr val="008000"/>
                </a:solidFill>
                <a:latin typeface="Arial" charset="0"/>
              </a:rPr>
            </a:br>
            <a:r>
              <a:rPr lang="en-US" sz="4000" b="1" dirty="0">
                <a:solidFill>
                  <a:srgbClr val="008000"/>
                </a:solidFill>
                <a:latin typeface="Arial" charset="0"/>
              </a:rPr>
              <a:t>Potato in Ecuador</a:t>
            </a:r>
            <a:endParaRPr lang="en-US" sz="4000" b="1" dirty="0">
              <a:solidFill>
                <a:srgbClr val="008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2390" y="4124606"/>
            <a:ext cx="8939514" cy="145265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C. E. </a:t>
            </a:r>
            <a:r>
              <a:rPr lang="en-US" sz="2800" b="1" dirty="0" err="1">
                <a:solidFill>
                  <a:srgbClr val="000000"/>
                </a:solidFill>
                <a:latin typeface="Arial" charset="0"/>
              </a:rPr>
              <a:t>Buddenhagen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*, J. F. Hernandez </a:t>
            </a:r>
            <a:r>
              <a:rPr lang="en-US" sz="2800" b="1" dirty="0" err="1">
                <a:solidFill>
                  <a:srgbClr val="000000"/>
                </a:solidFill>
                <a:latin typeface="Arial" charset="0"/>
              </a:rPr>
              <a:t>Nopsa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*,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K. F. Andersen, J. Andrade-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Piedra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, G. A. Forbes, P. 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Kromann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, S. Thomas-Sharma, P. 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</a:rPr>
              <a:t>Useche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, K. A. Garrett</a:t>
            </a:r>
          </a:p>
          <a:p>
            <a:endParaRPr lang="en-US" sz="2800" b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07" y="5716971"/>
            <a:ext cx="2116849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81" y="5854131"/>
            <a:ext cx="1933575" cy="640080"/>
          </a:xfrm>
          <a:prstGeom prst="rect">
            <a:avLst/>
          </a:prstGeom>
        </p:spPr>
      </p:pic>
      <p:pic>
        <p:nvPicPr>
          <p:cNvPr id="10" name="Picture 9" descr="Logo CIP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7" y="5716971"/>
            <a:ext cx="1048423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438" y="2711138"/>
            <a:ext cx="1279379" cy="13476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476" y="5063924"/>
            <a:ext cx="23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</a:t>
            </a:r>
            <a:endParaRPr lang="en-US" dirty="0"/>
          </a:p>
          <a:p>
            <a:r>
              <a:rPr lang="en-US" dirty="0"/>
              <a:t>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61881" y="3570956"/>
            <a:ext cx="283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Phytopathology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328" y="2707057"/>
            <a:ext cx="1247100" cy="1355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95083" y="531483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/>
                <a:latin typeface="Droid Serif"/>
              </a:rPr>
              <a:t>[</a:t>
            </a:r>
            <a:r>
              <a:rPr lang="en-US" dirty="0">
                <a:effectLst/>
                <a:latin typeface="Droid Serif"/>
                <a:hlinkClick r:id="rId7"/>
              </a:rPr>
              <a:t>open access link</a:t>
            </a:r>
            <a:r>
              <a:rPr lang="en-US" dirty="0">
                <a:effectLst/>
                <a:latin typeface="Droid Serif"/>
              </a:rPr>
              <a:t>]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2B0DA-3462-4AA7-9E04-41514CE65764}"/>
              </a:ext>
            </a:extLst>
          </p:cNvPr>
          <p:cNvSpPr txBox="1"/>
          <p:nvPr/>
        </p:nvSpPr>
        <p:spPr>
          <a:xfrm>
            <a:off x="576470" y="2057400"/>
            <a:ext cx="8894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Addresses gender using exponential random graph models</a:t>
            </a:r>
          </a:p>
        </p:txBody>
      </p:sp>
    </p:spTree>
    <p:extLst>
      <p:ext uri="{BB962C8B-B14F-4D97-AF65-F5344CB8AC3E}">
        <p14:creationId xmlns:p14="http://schemas.microsoft.com/office/powerpoint/2010/main" val="91530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89368"/>
            <a:ext cx="6753827" cy="625611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731890" y="1446836"/>
            <a:ext cx="392960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Potato production in Tungurahua Province, Ecuador</a:t>
            </a:r>
          </a:p>
          <a:p>
            <a:endParaRPr lang="en-US" dirty="0"/>
          </a:p>
          <a:p>
            <a:r>
              <a:rPr lang="en-US" dirty="0"/>
              <a:t>Photos: J Hernandez </a:t>
            </a:r>
            <a:r>
              <a:rPr lang="en-US" dirty="0" err="1"/>
              <a:t>Nopsa</a:t>
            </a:r>
            <a:endParaRPr lang="en-US" dirty="0"/>
          </a:p>
          <a:p>
            <a:endParaRPr lang="en-US" dirty="0"/>
          </a:p>
          <a:p>
            <a:r>
              <a:rPr lang="en-US" sz="2800" dirty="0"/>
              <a:t>In this analysis, we have survey data for both </a:t>
            </a:r>
            <a:r>
              <a:rPr lang="en-US" sz="2800" dirty="0">
                <a:solidFill>
                  <a:srgbClr val="FF0000"/>
                </a:solidFill>
              </a:rPr>
              <a:t>potato transactions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sources of information </a:t>
            </a:r>
            <a:r>
              <a:rPr lang="en-US" sz="2800" dirty="0"/>
              <a:t>for IPM</a:t>
            </a:r>
          </a:p>
        </p:txBody>
      </p:sp>
    </p:spTree>
    <p:extLst>
      <p:ext uri="{BB962C8B-B14F-4D97-AF65-F5344CB8AC3E}">
        <p14:creationId xmlns:p14="http://schemas.microsoft.com/office/powerpoint/2010/main" val="2487737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64" y="415365"/>
            <a:ext cx="6207933" cy="60459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89494" y="515074"/>
            <a:ext cx="49018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Scenario analysis indicating how effective monitoring of the spread of a pathogen would be at each node, based on location in network and IPM information sources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0916" y="4942368"/>
            <a:ext cx="450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Buddenhagen</a:t>
            </a:r>
            <a:r>
              <a:rPr lang="en-US" dirty="0"/>
              <a:t>, Hernandez </a:t>
            </a:r>
            <a:r>
              <a:rPr lang="en-US" dirty="0" err="1"/>
              <a:t>Nopsa</a:t>
            </a:r>
            <a:r>
              <a:rPr lang="en-US" dirty="0"/>
              <a:t>, et al. 2017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28"/>
            <a:ext cx="2230406" cy="21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7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62" y="38033"/>
            <a:ext cx="10290398" cy="1210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58939" y="1180496"/>
            <a:ext cx="218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Phytopathology 2017</a:t>
            </a:r>
          </a:p>
        </p:txBody>
      </p:sp>
      <p:sp>
        <p:nvSpPr>
          <p:cNvPr id="4" name="Rectangle 3"/>
          <p:cNvSpPr/>
          <p:nvPr/>
        </p:nvSpPr>
        <p:spPr>
          <a:xfrm>
            <a:off x="10105695" y="1492598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/>
                <a:latin typeface="Droid Serif"/>
              </a:rPr>
              <a:t>[</a:t>
            </a:r>
            <a:r>
              <a:rPr lang="en-US" dirty="0">
                <a:effectLst/>
                <a:latin typeface="Droid Serif"/>
                <a:hlinkClick r:id="rId3"/>
              </a:rPr>
              <a:t>open access link</a:t>
            </a:r>
            <a:r>
              <a:rPr lang="en-US" dirty="0">
                <a:effectLst/>
                <a:latin typeface="Droid Serif"/>
              </a:rPr>
              <a:t>]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1A1ED-79EE-4E74-B41C-C97B71899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97" y="1248772"/>
            <a:ext cx="5477661" cy="5465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EDBF29-9634-45B3-A8B0-46292D15D088}"/>
              </a:ext>
            </a:extLst>
          </p:cNvPr>
          <p:cNvSpPr txBox="1"/>
          <p:nvPr/>
        </p:nvSpPr>
        <p:spPr>
          <a:xfrm>
            <a:off x="7488196" y="2733414"/>
            <a:ext cx="3997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Cross-crop analysis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An opportunity for linking crop breeding and seed systems in follow-up studies</a:t>
            </a:r>
          </a:p>
          <a:p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01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641A49-E82D-4D98-9331-F202307AFC9E}"/>
              </a:ext>
            </a:extLst>
          </p:cNvPr>
          <p:cNvSpPr/>
          <p:nvPr/>
        </p:nvSpPr>
        <p:spPr>
          <a:xfrm>
            <a:off x="3581178" y="2796059"/>
            <a:ext cx="83595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package</a:t>
            </a:r>
          </a:p>
          <a:p>
            <a:endParaRPr lang="en-US" sz="4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Contributors include: K. A. Garrett, S. Thomas-Sharma, K. F. Andersen, Y. Xing, R. I.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Alcalá-Briseño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Andrade-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Piedra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R. A. Choudhury, W.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Dantes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Fayette, G. A. Forbes, J. F. Hernandez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Nopsa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I. Navarrete, K.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Ogero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Yuen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914E2-9072-4692-8892-FBFD4DB292AD}"/>
              </a:ext>
            </a:extLst>
          </p:cNvPr>
          <p:cNvSpPr/>
          <p:nvPr/>
        </p:nvSpPr>
        <p:spPr>
          <a:xfrm>
            <a:off x="3218590" y="889250"/>
            <a:ext cx="9314959" cy="1833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0" b="1" dirty="0" err="1">
                <a:latin typeface="Arial Black" panose="020B0A04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seedHealth</a:t>
            </a:r>
            <a:endParaRPr lang="en-US" sz="11000" dirty="0">
              <a:latin typeface="Arial Black" panose="020B0A04020102020204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70E19-6333-4647-BB53-A7D1728D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5" y="839321"/>
            <a:ext cx="3068985" cy="449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75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53D7-89F2-4DD4-86E2-C75F38952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61" y="365125"/>
            <a:ext cx="11474725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Modeling epidemics in seed systems and landscapes to guide management strategies: The case of </a:t>
            </a:r>
            <a:r>
              <a:rPr lang="en-US" sz="3200" b="1" dirty="0" err="1">
                <a:solidFill>
                  <a:srgbClr val="00B050"/>
                </a:solidFill>
              </a:rPr>
              <a:t>sweetpotato</a:t>
            </a:r>
            <a:r>
              <a:rPr lang="en-US" sz="3200" b="1" dirty="0">
                <a:solidFill>
                  <a:srgbClr val="00B050"/>
                </a:solidFill>
              </a:rPr>
              <a:t> in Northern Uganda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2AB0E5-B041-4188-B5AF-2A0F545B705A}"/>
              </a:ext>
            </a:extLst>
          </p:cNvPr>
          <p:cNvGrpSpPr/>
          <p:nvPr/>
        </p:nvGrpSpPr>
        <p:grpSpPr>
          <a:xfrm>
            <a:off x="4234755" y="3809788"/>
            <a:ext cx="2017409" cy="2916542"/>
            <a:chOff x="8007204" y="376881"/>
            <a:chExt cx="2017409" cy="2916542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16B79260-3E4F-4A2A-9576-9754D0809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204" y="376881"/>
              <a:ext cx="2017409" cy="25207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452B31-072D-4908-9014-AFC84FA52BF8}"/>
                </a:ext>
              </a:extLst>
            </p:cNvPr>
            <p:cNvSpPr txBox="1"/>
            <p:nvPr/>
          </p:nvSpPr>
          <p:spPr>
            <a:xfrm>
              <a:off x="8180173" y="2924091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Kelsey Andersen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8C2936F-334C-4098-A562-E4DAAAE48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76" y="1535596"/>
            <a:ext cx="5432431" cy="5190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21FD61-8075-4372-BDBB-DD3356169968}"/>
              </a:ext>
            </a:extLst>
          </p:cNvPr>
          <p:cNvSpPr txBox="1"/>
          <p:nvPr/>
        </p:nvSpPr>
        <p:spPr>
          <a:xfrm>
            <a:off x="475816" y="1590916"/>
            <a:ext cx="582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K. F. Andersen, C. E. </a:t>
            </a:r>
            <a:r>
              <a:rPr lang="en-US" dirty="0" err="1"/>
              <a:t>Buddenhagen</a:t>
            </a:r>
            <a:r>
              <a:rPr lang="en-US" dirty="0"/>
              <a:t>, P. </a:t>
            </a:r>
            <a:r>
              <a:rPr lang="en-US" dirty="0" err="1"/>
              <a:t>Rachkara</a:t>
            </a:r>
            <a:r>
              <a:rPr lang="en-US" dirty="0"/>
              <a:t>, R. Gibson, </a:t>
            </a:r>
          </a:p>
          <a:p>
            <a:r>
              <a:rPr lang="en-US" dirty="0"/>
              <a:t>S. </a:t>
            </a:r>
            <a:r>
              <a:rPr lang="en-US" dirty="0" err="1"/>
              <a:t>Kalule</a:t>
            </a:r>
            <a:r>
              <a:rPr lang="en-US" dirty="0"/>
              <a:t>, D. Phillips, and K. A. Garrett</a:t>
            </a:r>
          </a:p>
          <a:p>
            <a:endParaRPr lang="en-US" dirty="0"/>
          </a:p>
          <a:p>
            <a:r>
              <a:rPr lang="en-US" dirty="0"/>
              <a:t>Phytopathology 2019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FF58B-079E-4D49-A692-5680BA33F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08" y="5167312"/>
            <a:ext cx="2116849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5D6D91-CA22-4599-B8ED-267AD8830E9E}"/>
              </a:ext>
            </a:extLst>
          </p:cNvPr>
          <p:cNvSpPr txBox="1"/>
          <p:nvPr/>
        </p:nvSpPr>
        <p:spPr>
          <a:xfrm>
            <a:off x="1197850" y="3009782"/>
            <a:ext cx="4521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from analyses in this paper is available at</a:t>
            </a:r>
          </a:p>
          <a:p>
            <a:r>
              <a:rPr lang="en-US" dirty="0">
                <a:hlinkClick r:id="rId5"/>
              </a:rPr>
              <a:t>https://github.com/kelseyandersen/ugsweets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84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ACDBA-14EE-3445-B915-69F4BB42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87" y="285612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2A53E-D377-1A43-8861-6A6692D7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285612"/>
            <a:ext cx="12702209" cy="73549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55597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Experiment 1: The value of villages as risk-based surveillance locations	</a:t>
            </a:r>
          </a:p>
        </p:txBody>
      </p:sp>
    </p:spTree>
    <p:extLst>
      <p:ext uri="{BB962C8B-B14F-4D97-AF65-F5344CB8AC3E}">
        <p14:creationId xmlns:p14="http://schemas.microsoft.com/office/powerpoint/2010/main" val="45279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32BB-F25B-5747-ACCD-5F885ED1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18" y="-167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55597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Sensitivity of results to spread parameter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61D56722-DC06-3D4F-9314-86AE1E3AA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868" y="1308790"/>
            <a:ext cx="8878735" cy="5549210"/>
          </a:xfrm>
        </p:spPr>
      </p:pic>
    </p:spTree>
    <p:extLst>
      <p:ext uri="{BB962C8B-B14F-4D97-AF65-F5344CB8AC3E}">
        <p14:creationId xmlns:p14="http://schemas.microsoft.com/office/powerpoint/2010/main" val="3906124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4F25-BC3D-4743-9D82-AF3A7EB06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4" y="392019"/>
            <a:ext cx="4594412" cy="3218516"/>
          </a:xfrm>
        </p:spPr>
        <p:txBody>
          <a:bodyPr>
            <a:normAutofit/>
          </a:bodyPr>
          <a:lstStyle/>
          <a:p>
            <a:r>
              <a:rPr lang="en-US" dirty="0"/>
              <a:t>At intermediate values, the rank of locations as risk based surveillance locations is similar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A95A14-9664-2941-8904-94AACBA5D2C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05" y="486148"/>
            <a:ext cx="7746161" cy="60087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C54A7E-C62D-7D49-9C4A-4152FB802991}"/>
              </a:ext>
            </a:extLst>
          </p:cNvPr>
          <p:cNvSpPr/>
          <p:nvPr/>
        </p:nvSpPr>
        <p:spPr>
          <a:xfrm>
            <a:off x="519952" y="4194391"/>
            <a:ext cx="4287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Spearman’s rank correlation for Surveillance Scores across parameter values for spread parameters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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254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E760-61F2-4FDC-A3D5-42801B8A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Andersen et al. 2019 includes several other analyses that could be useful in your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6FDA-2194-4734-B029-1B9B887E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example code we will look at in </a:t>
            </a:r>
            <a:r>
              <a:rPr lang="en-US" dirty="0" err="1"/>
              <a:t>INApreliminary</a:t>
            </a:r>
            <a:r>
              <a:rPr lang="en-US" dirty="0"/>
              <a:t> looks at which locations in a network are most important for sampling to detect an epidemic (or diffusion of a crop variety) while it is still in the early stages of spread</a:t>
            </a:r>
          </a:p>
          <a:p>
            <a:endParaRPr lang="en-US" dirty="0"/>
          </a:p>
          <a:p>
            <a:r>
              <a:rPr lang="en-US" dirty="0"/>
              <a:t>The paper also includes </a:t>
            </a:r>
          </a:p>
          <a:p>
            <a:pPr lvl="1"/>
            <a:r>
              <a:rPr lang="en-US" dirty="0"/>
              <a:t>Several types of sensitivity analyses</a:t>
            </a:r>
          </a:p>
          <a:p>
            <a:pPr lvl="1"/>
            <a:r>
              <a:rPr lang="en-US" dirty="0"/>
              <a:t>Identification of the nodes most important for stopping the spread of an epidemic (or increasing the spread of a crop variety)</a:t>
            </a:r>
          </a:p>
          <a:p>
            <a:pPr lvl="1"/>
            <a:r>
              <a:rPr lang="en-US" dirty="0"/>
              <a:t>Testing comparison of methods for identifying key nodes in a given types of network</a:t>
            </a:r>
          </a:p>
          <a:p>
            <a:endParaRPr lang="en-US" dirty="0"/>
          </a:p>
          <a:p>
            <a:r>
              <a:rPr lang="en-US" dirty="0"/>
              <a:t>The code is available at</a:t>
            </a:r>
          </a:p>
          <a:p>
            <a:r>
              <a:rPr lang="en-US" dirty="0">
                <a:hlinkClick r:id="rId2"/>
              </a:rPr>
              <a:t>https://github.com/kelseyandersen/ugsweets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29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01822" y="3733800"/>
            <a:ext cx="2389950" cy="2952368"/>
            <a:chOff x="677822" y="3733800"/>
            <a:chExt cx="2389950" cy="29523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835" y="3733800"/>
              <a:ext cx="2009924" cy="25167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77822" y="6286058"/>
              <a:ext cx="23899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Sara Thomas-Sharma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6201"/>
            <a:ext cx="8915400" cy="3483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865" y="3559590"/>
            <a:ext cx="2349506" cy="10231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5AB84F-534E-47CF-B87D-BF8347C0D7C3}"/>
              </a:ext>
            </a:extLst>
          </p:cNvPr>
          <p:cNvSpPr/>
          <p:nvPr/>
        </p:nvSpPr>
        <p:spPr>
          <a:xfrm>
            <a:off x="10582733" y="279707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5221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72" y="519605"/>
            <a:ext cx="9661894" cy="158470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273917" y="2473645"/>
            <a:ext cx="2389950" cy="2952368"/>
            <a:chOff x="677822" y="3733800"/>
            <a:chExt cx="2389950" cy="29523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835" y="3733800"/>
              <a:ext cx="2009924" cy="25167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77822" y="6286058"/>
              <a:ext cx="23899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Sara Thomas-Sharma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237" y="2104313"/>
            <a:ext cx="1649595" cy="718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21012" y="21043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E65473-7F16-464C-B276-BBFF5204BE9E}"/>
              </a:ext>
            </a:extLst>
          </p:cNvPr>
          <p:cNvSpPr txBox="1"/>
          <p:nvPr/>
        </p:nvSpPr>
        <p:spPr>
          <a:xfrm>
            <a:off x="4349578" y="3566478"/>
            <a:ext cx="7012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paper introduces the model framework and summarizes the parameter space for seed degeneration </a:t>
            </a:r>
            <a:r>
              <a:rPr lang="en-US" sz="2400" dirty="0">
                <a:solidFill>
                  <a:srgbClr val="FF0000"/>
                </a:solidFill>
              </a:rPr>
              <a:t>in general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seedHealth</a:t>
            </a:r>
            <a:r>
              <a:rPr lang="en-US" sz="2400" dirty="0"/>
              <a:t> package allows users to evaluate </a:t>
            </a:r>
            <a:r>
              <a:rPr lang="en-US" sz="2400" dirty="0">
                <a:solidFill>
                  <a:srgbClr val="FF0000"/>
                </a:solidFill>
              </a:rPr>
              <a:t>specific cases</a:t>
            </a:r>
            <a:r>
              <a:rPr lang="en-US" sz="2400" dirty="0"/>
              <a:t>: hypothetical or observed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F34376-4AD8-4E55-A789-4DE2A28435AA}"/>
              </a:ext>
            </a:extLst>
          </p:cNvPr>
          <p:cNvSpPr/>
          <p:nvPr/>
        </p:nvSpPr>
        <p:spPr>
          <a:xfrm>
            <a:off x="6196433" y="2104313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[</a:t>
            </a:r>
            <a:r>
              <a:rPr lang="en-US" dirty="0">
                <a:hlinkClick r:id="rId5"/>
              </a:rPr>
              <a:t>open access link</a:t>
            </a:r>
            <a:r>
              <a:rPr lang="en-US" dirty="0"/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4F8F01-E3B7-4FED-8EEB-098520B58809}"/>
              </a:ext>
            </a:extLst>
          </p:cNvPr>
          <p:cNvSpPr/>
          <p:nvPr/>
        </p:nvSpPr>
        <p:spPr>
          <a:xfrm>
            <a:off x="662608" y="6153729"/>
            <a:ext cx="9331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Online interface available: [</a:t>
            </a:r>
            <a:r>
              <a:rPr lang="en-US" dirty="0">
                <a:hlinkClick r:id="rId6"/>
              </a:rPr>
              <a:t>Interactive interface for exploring model behavior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2423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8"/>
            <a:ext cx="9391261" cy="63445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04557" y="6406566"/>
            <a:ext cx="274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Thomas-Sharma et al.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78F81-26DA-4950-9EE7-ADDDB2C5E936}"/>
              </a:ext>
            </a:extLst>
          </p:cNvPr>
          <p:cNvSpPr txBox="1"/>
          <p:nvPr/>
        </p:nvSpPr>
        <p:spPr>
          <a:xfrm>
            <a:off x="9162168" y="1489685"/>
            <a:ext cx="2906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System components included in the </a:t>
            </a:r>
            <a:r>
              <a:rPr lang="en-US" sz="3200" dirty="0" err="1">
                <a:solidFill>
                  <a:srgbClr val="FF0000"/>
                </a:solidFill>
              </a:rPr>
              <a:t>seedHealth</a:t>
            </a:r>
            <a:r>
              <a:rPr lang="en-US" sz="3200" dirty="0">
                <a:solidFill>
                  <a:srgbClr val="FF000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89201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7F11-E540-4A9F-B7A4-2E838AE2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questions such 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02BB3-579E-4683-A8A2-2526789C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scenarios considered in a given field study, </a:t>
            </a:r>
            <a:r>
              <a:rPr lang="en-US" dirty="0">
                <a:solidFill>
                  <a:srgbClr val="FF0000"/>
                </a:solidFill>
              </a:rPr>
              <a:t>how frequently </a:t>
            </a:r>
            <a:r>
              <a:rPr lang="en-US" dirty="0"/>
              <a:t>is it profitable for farmers to </a:t>
            </a:r>
            <a:r>
              <a:rPr lang="en-US" dirty="0">
                <a:solidFill>
                  <a:srgbClr val="FF0000"/>
                </a:solidFill>
              </a:rPr>
              <a:t>purchase formal seed</a:t>
            </a:r>
            <a:r>
              <a:rPr lang="en-US" dirty="0"/>
              <a:t>?</a:t>
            </a:r>
          </a:p>
          <a:p>
            <a:r>
              <a:rPr lang="en-US" dirty="0"/>
              <a:t>In an integrated seed health strategy for these scenarios, what </a:t>
            </a:r>
            <a:r>
              <a:rPr lang="en-US" dirty="0">
                <a:solidFill>
                  <a:srgbClr val="FF0000"/>
                </a:solidFill>
              </a:rPr>
              <a:t>combinations of management components </a:t>
            </a:r>
            <a:r>
              <a:rPr lang="en-US" dirty="0"/>
              <a:t>work well?</a:t>
            </a:r>
          </a:p>
        </p:txBody>
      </p:sp>
    </p:spTree>
    <p:extLst>
      <p:ext uri="{BB962C8B-B14F-4D97-AF65-F5344CB8AC3E}">
        <p14:creationId xmlns:p14="http://schemas.microsoft.com/office/powerpoint/2010/main" val="409353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13CB-96C6-42B1-9A81-1242BA55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75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 from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seedHealth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8511E-1584-4BDF-9AB6-13A8B67F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09" y="862211"/>
            <a:ext cx="5600471" cy="1733304"/>
          </a:xfrm>
        </p:spPr>
        <p:txBody>
          <a:bodyPr>
            <a:no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seedHealth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provides a time series of likely disease incidence or yield loss, based on user input about the system (below).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C6082-854E-406E-A17C-12404F4D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680" y="2395043"/>
            <a:ext cx="4479325" cy="4479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F1DD82-2EF5-4220-AAA3-69D441A48F92}"/>
              </a:ext>
            </a:extLst>
          </p:cNvPr>
          <p:cNvSpPr txBox="1">
            <a:spLocks/>
          </p:cNvSpPr>
          <p:nvPr/>
        </p:nvSpPr>
        <p:spPr>
          <a:xfrm>
            <a:off x="6939751" y="451110"/>
            <a:ext cx="5316842" cy="2003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also summarizes outcomes across a range of parameter values, to compare scenarios and as part of uncertainty analyses (below).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39415-8D40-4733-9C9C-0DBC3136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9" y="2454946"/>
            <a:ext cx="5600471" cy="43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468" y="558938"/>
            <a:ext cx="5513640" cy="1148782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rgbClr val="00B050"/>
                </a:solidFill>
              </a:rPr>
            </a:br>
            <a:r>
              <a:rPr lang="en-US" sz="3600" b="1" dirty="0">
                <a:solidFill>
                  <a:srgbClr val="00B050"/>
                </a:solidFill>
              </a:rPr>
              <a:t>Management performance mapping: the value of information for regional prioritization of project interventions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0496" y="2814813"/>
            <a:ext cx="5454004" cy="35609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C. E. </a:t>
            </a:r>
            <a:r>
              <a:rPr lang="en-US" dirty="0" err="1"/>
              <a:t>Buddenhagen</a:t>
            </a:r>
            <a:r>
              <a:rPr lang="en-US" dirty="0"/>
              <a:t>, J. Andrade </a:t>
            </a:r>
            <a:r>
              <a:rPr lang="en-US" dirty="0" err="1"/>
              <a:t>Piedra</a:t>
            </a:r>
            <a:r>
              <a:rPr lang="en-US" dirty="0"/>
              <a:t>, G. A. Forbes, P. </a:t>
            </a:r>
            <a:r>
              <a:rPr lang="en-US" dirty="0" err="1"/>
              <a:t>Kromann</a:t>
            </a:r>
            <a:r>
              <a:rPr lang="en-US" dirty="0"/>
              <a:t>, I. Navarrete, S. Thomas-Sharma, Y. Xing, K. A. Garrett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bioRxiv</a:t>
            </a:r>
            <a:r>
              <a:rPr lang="en-US" dirty="0"/>
              <a:t> 2018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Generation of maps of [seed health] management performance for donors/funders deciding on prioritization for investment, extension agents deciding on priorities,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81" y="3474046"/>
            <a:ext cx="1818241" cy="1976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8918" y="5469424"/>
            <a:ext cx="201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 </a:t>
            </a:r>
            <a:r>
              <a:rPr lang="en-US" dirty="0" err="1"/>
              <a:t>Buddenhagen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137BA-AE92-447B-891C-E0BB273D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2" y="169700"/>
            <a:ext cx="5958739" cy="6564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AD566-98C7-4FC8-821B-1E04F71A872F}"/>
              </a:ext>
            </a:extLst>
          </p:cNvPr>
          <p:cNvSpPr txBox="1"/>
          <p:nvPr/>
        </p:nvSpPr>
        <p:spPr>
          <a:xfrm>
            <a:off x="1292087" y="5364271"/>
            <a:ext cx="472605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Higher and lower elevation areas in Ecuador and Colombia, with distinct effects of positive selection on yield</a:t>
            </a:r>
          </a:p>
        </p:txBody>
      </p:sp>
    </p:spTree>
    <p:extLst>
      <p:ext uri="{BB962C8B-B14F-4D97-AF65-F5344CB8AC3E}">
        <p14:creationId xmlns:p14="http://schemas.microsoft.com/office/powerpoint/2010/main" val="389436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D2F-670A-4ACD-8534-59606DA6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seedHealth</a:t>
            </a:r>
            <a:r>
              <a:rPr lang="en-US" dirty="0"/>
              <a:t>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16CDB-4C04-469F-92CB-4DCF37E06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manuscript on </a:t>
            </a:r>
            <a:r>
              <a:rPr lang="en-US" dirty="0" err="1"/>
              <a:t>seedHealth</a:t>
            </a:r>
            <a:r>
              <a:rPr lang="en-US" dirty="0"/>
              <a:t> (in preparation) also addresses good and optimal data sets and experimental designs – other contributors to this manuscript are welcome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NOTE: one very important step is determining how to make the best use of existing data to develop parameter estimates to use in the </a:t>
            </a:r>
            <a:r>
              <a:rPr lang="en-US" dirty="0" err="1">
                <a:solidFill>
                  <a:srgbClr val="FF0000"/>
                </a:solidFill>
              </a:rPr>
              <a:t>seedHealth</a:t>
            </a:r>
            <a:r>
              <a:rPr lang="en-US" dirty="0">
                <a:solidFill>
                  <a:srgbClr val="FF0000"/>
                </a:solidFill>
              </a:rPr>
              <a:t> model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99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2640</TotalTime>
  <Words>1040</Words>
  <Application>Microsoft Office PowerPoint</Application>
  <PresentationFormat>Widescreen</PresentationFormat>
  <Paragraphs>96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Baskerville</vt:lpstr>
      <vt:lpstr>Droid Serif</vt:lpstr>
      <vt:lpstr>Arial</vt:lpstr>
      <vt:lpstr>Arial Black</vt:lpstr>
      <vt:lpstr>Calibri</vt:lpstr>
      <vt:lpstr>Calibri Light</vt:lpstr>
      <vt:lpstr>Office Theme</vt:lpstr>
      <vt:lpstr>Intro to the R packages  seedHealth and INApreliminary</vt:lpstr>
      <vt:lpstr>PowerPoint Presentation</vt:lpstr>
      <vt:lpstr>PowerPoint Presentation</vt:lpstr>
      <vt:lpstr>PowerPoint Presentation</vt:lpstr>
      <vt:lpstr>PowerPoint Presentation</vt:lpstr>
      <vt:lpstr>Addressing questions such as</vt:lpstr>
      <vt:lpstr>Output from seedHealth </vt:lpstr>
      <vt:lpstr> Management performance mapping: the value of information for regional prioritization of project interventions </vt:lpstr>
      <vt:lpstr>seedHealth manuscript</vt:lpstr>
      <vt:lpstr>INApreliminary</vt:lpstr>
      <vt:lpstr>PowerPoint Presentation</vt:lpstr>
      <vt:lpstr>PowerPoint Presentation</vt:lpstr>
      <vt:lpstr>PowerPoint Presentation</vt:lpstr>
      <vt:lpstr>“impact network analysis” versus “network analysis” 1</vt:lpstr>
      <vt:lpstr>“impact network analysis” versus “network analysis” 2</vt:lpstr>
      <vt:lpstr>Epidemic network analysis for mitigation of invasive pathogens in seed systems:  Potato in Ecuador</vt:lpstr>
      <vt:lpstr>PowerPoint Presentation</vt:lpstr>
      <vt:lpstr>PowerPoint Presentation</vt:lpstr>
      <vt:lpstr>PowerPoint Presentation</vt:lpstr>
      <vt:lpstr>Modeling epidemics in seed systems and landscapes to guide management strategies: The case of sweetpotato in Northern Uganda</vt:lpstr>
      <vt:lpstr>Experiment 1: The value of villages as risk-based surveillance locations </vt:lpstr>
      <vt:lpstr>Sensitivity of results to spread parameter</vt:lpstr>
      <vt:lpstr>At intermediate values, the rank of locations as risk based surveillance locations is similar</vt:lpstr>
      <vt:lpstr>Andersen et al. 2019 includes several other analyses that could be useful in your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Seed degeneration models, management performance mapping, thresholds for certification, and standard datasets</dc:title>
  <dc:creator>Garrett,Karen</dc:creator>
  <cp:lastModifiedBy>Garrett,Karen</cp:lastModifiedBy>
  <cp:revision>57</cp:revision>
  <dcterms:created xsi:type="dcterms:W3CDTF">2018-03-26T11:54:12Z</dcterms:created>
  <dcterms:modified xsi:type="dcterms:W3CDTF">2019-03-18T12:06:06Z</dcterms:modified>
</cp:coreProperties>
</file>